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1"/>
    <p:restoredTop sz="94637"/>
  </p:normalViewPr>
  <p:slideViewPr>
    <p:cSldViewPr snapToGrid="0" snapToObjects="1">
      <p:cViewPr varScale="1">
        <p:scale>
          <a:sx n="132" d="100"/>
          <a:sy n="132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0" y="812520"/>
            <a:ext cx="534600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38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320" cy="5338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388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latin typeface="Times New Roman"/>
              </a:rPr>
              <a:t> 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16428CD-C6C8-4F64-8E2D-2D98D47CA5A1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36E1E84-3C8A-48A5-AEBC-B0391A61BE66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3820353-0F6C-4EBF-A4C9-4547796260A0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A563EC5-CD54-41F7-A95A-B5CA471464CD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3D2847B-FCA7-426B-86A2-2A9186FDA92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opensourcebrain.or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87640" y="467640"/>
            <a:ext cx="5040000" cy="67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Version 1.x</a:t>
            </a: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 allowed specification of: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Detailed neuronal morphologies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Ion channels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Synapses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3D network structure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Version 2 </a:t>
            </a: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features</a:t>
            </a:r>
            <a:r>
              <a:rPr lang="en-GB" sz="22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:</a:t>
            </a: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 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Greater range of models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Easier to extend using LEMS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776000" y="1619280"/>
            <a:ext cx="1799640" cy="16207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Simulators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NEURON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GENESIS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MOOSE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Brian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7704720" y="3603240"/>
            <a:ext cx="2040120" cy="122652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Interoperability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Arial"/>
                <a:ea typeface="Noto Sans CJK SC Regular"/>
              </a:rPr>
              <a:t>PyNN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neuroConstruct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5616360" y="3528000"/>
            <a:ext cx="1799640" cy="13770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Initiatives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OpenWorm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Open Source Brain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7776360" y="5114520"/>
            <a:ext cx="2015640" cy="19414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Databases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Arial"/>
                <a:ea typeface="Noto Sans CJK SC Regular"/>
              </a:rPr>
              <a:t>Channelpedia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BBP NMC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Arial"/>
                <a:ea typeface="Noto Sans CJK SC Regular"/>
              </a:rPr>
              <a:t>NeuroMorpho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Allen Institute Cell Types DB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5472000" y="5220000"/>
            <a:ext cx="2101680" cy="1836000"/>
          </a:xfrm>
          <a:prstGeom prst="roundRect">
            <a:avLst>
              <a:gd name="adj" fmla="val 16667"/>
            </a:avLst>
          </a:prstGeom>
          <a:solidFill>
            <a:srgbClr val="FB7CF7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Morphological analysis/ generation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Cx3D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TREES Toolbox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Arial"/>
                <a:ea typeface="Noto Sans CJK SC Regular"/>
              </a:rPr>
              <a:t>NeuGen</a:t>
            </a:r>
            <a:endParaRPr lang="en-GB" sz="1800" b="0" strike="noStrike" spc="-1" dirty="0">
              <a:latin typeface="Arial"/>
            </a:endParaRPr>
          </a:p>
        </p:txBody>
      </p:sp>
      <p:pic>
        <p:nvPicPr>
          <p:cNvPr id="88" name="Picture 7"/>
          <p:cNvPicPr/>
          <p:nvPr/>
        </p:nvPicPr>
        <p:blipFill>
          <a:blip r:embed="rId3"/>
          <a:stretch/>
        </p:blipFill>
        <p:spPr>
          <a:xfrm>
            <a:off x="287639" y="5986914"/>
            <a:ext cx="4265109" cy="1346646"/>
          </a:xfrm>
          <a:prstGeom prst="rect">
            <a:avLst/>
          </a:prstGeom>
          <a:ln>
            <a:noFill/>
          </a:ln>
        </p:spPr>
      </p:pic>
      <p:sp>
        <p:nvSpPr>
          <p:cNvPr id="89" name="CustomShape 7"/>
          <p:cNvSpPr/>
          <p:nvPr/>
        </p:nvSpPr>
        <p:spPr>
          <a:xfrm>
            <a:off x="360000" y="205560"/>
            <a:ext cx="9360000" cy="80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NeuroML is a standardised XML based language for computational neuroscience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</p:txBody>
      </p:sp>
      <p:sp>
        <p:nvSpPr>
          <p:cNvPr id="90" name="CustomShape 8"/>
          <p:cNvSpPr/>
          <p:nvPr/>
        </p:nvSpPr>
        <p:spPr>
          <a:xfrm>
            <a:off x="5256000" y="1368000"/>
            <a:ext cx="4680000" cy="5904000"/>
          </a:xfrm>
          <a:prstGeom prst="rect">
            <a:avLst/>
          </a:prstGeom>
          <a:noFill/>
          <a:ln w="36000">
            <a:solidFill>
              <a:srgbClr val="CC3300"/>
            </a:solidFill>
            <a:custDash>
              <a:ds d="2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9"/>
          <p:cNvSpPr/>
          <p:nvPr/>
        </p:nvSpPr>
        <p:spPr>
          <a:xfrm>
            <a:off x="5616000" y="1800000"/>
            <a:ext cx="1728000" cy="80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Where is 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NeuroML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used?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/>
          <p:cNvPicPr/>
          <p:nvPr/>
        </p:nvPicPr>
        <p:blipFill>
          <a:blip r:embed="rId3"/>
          <a:stretch/>
        </p:blipFill>
        <p:spPr>
          <a:xfrm>
            <a:off x="54720" y="348840"/>
            <a:ext cx="9970200" cy="686124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144000" y="349560"/>
            <a:ext cx="9792000" cy="80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Scope of NeuroML 2: Ion channels, synapses, cells, networks...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"/>
          <p:cNvPicPr/>
          <p:nvPr/>
        </p:nvPicPr>
        <p:blipFill>
          <a:blip r:embed="rId3"/>
          <a:stretch/>
        </p:blipFill>
        <p:spPr>
          <a:xfrm>
            <a:off x="54720" y="600840"/>
            <a:ext cx="9970200" cy="686124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504000" y="216000"/>
            <a:ext cx="5372280" cy="6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 dirty="0">
                <a:solidFill>
                  <a:srgbClr val="CC3300"/>
                </a:solidFill>
                <a:latin typeface="Arial"/>
                <a:ea typeface="Noto Sans CJK SC Regular"/>
              </a:rPr>
              <a:t>NeuroML 2 files set parameters…                              </a:t>
            </a:r>
            <a:endParaRPr lang="en-GB" sz="2400" b="1" strike="noStrike" spc="-1" dirty="0">
              <a:solidFill>
                <a:srgbClr val="CC3300"/>
              </a:solid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325560" y="216000"/>
            <a:ext cx="3226945" cy="6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 dirty="0">
                <a:solidFill>
                  <a:srgbClr val="CC3300"/>
                </a:solidFill>
                <a:latin typeface="Arial"/>
                <a:ea typeface="Noto Sans CJK SC Regular"/>
              </a:rPr>
              <a:t>…LEMS files define the dynamics                        </a:t>
            </a:r>
            <a:endParaRPr lang="en-GB" sz="2400" b="1" strike="noStrike" spc="-1" dirty="0">
              <a:solidFill>
                <a:srgbClr val="CC3300"/>
              </a:solidFill>
              <a:latin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45F842-F2C4-7941-A686-63DC52AD69D6}"/>
              </a:ext>
            </a:extLst>
          </p:cNvPr>
          <p:cNvGrpSpPr/>
          <p:nvPr/>
        </p:nvGrpSpPr>
        <p:grpSpPr>
          <a:xfrm>
            <a:off x="6100817" y="214400"/>
            <a:ext cx="1600" cy="7182047"/>
            <a:chOff x="6110442" y="214400"/>
            <a:chExt cx="1600" cy="71820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54F2CB-B80A-DD47-A66D-8BB78D1C4A31}"/>
                </a:ext>
              </a:extLst>
            </p:cNvPr>
            <p:cNvCxnSpPr/>
            <p:nvPr/>
          </p:nvCxnSpPr>
          <p:spPr>
            <a:xfrm>
              <a:off x="6110442" y="214400"/>
              <a:ext cx="0" cy="7180447"/>
            </a:xfrm>
            <a:prstGeom prst="line">
              <a:avLst/>
            </a:prstGeom>
            <a:ln w="53975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930A97D-6562-F54B-92EC-2F2AA089B929}"/>
                </a:ext>
              </a:extLst>
            </p:cNvPr>
            <p:cNvCxnSpPr/>
            <p:nvPr/>
          </p:nvCxnSpPr>
          <p:spPr>
            <a:xfrm>
              <a:off x="6112042" y="216000"/>
              <a:ext cx="0" cy="7180447"/>
            </a:xfrm>
            <a:prstGeom prst="line">
              <a:avLst/>
            </a:prstGeom>
            <a:ln w="539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44000" y="133560"/>
            <a:ext cx="9792000" cy="80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2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Where can I find (and visualize/analyse/simulate) NeuroML 2 models?</a:t>
            </a:r>
            <a:endParaRPr lang="en-GB" sz="2200" b="1" strike="noStrike" spc="-1">
              <a:solidFill>
                <a:srgbClr val="CC3300"/>
              </a:solid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0" y="6948000"/>
            <a:ext cx="64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 dirty="0">
                <a:solidFill>
                  <a:srgbClr val="CC3300"/>
                </a:solidFill>
                <a:latin typeface="Arial"/>
                <a:ea typeface="Noto Sans CJK SC Regular"/>
              </a:rPr>
              <a:t>Try </a:t>
            </a:r>
            <a:r>
              <a:rPr lang="en-GB" sz="2400" b="1" i="1" u="sng" strike="noStrike" spc="-1" dirty="0">
                <a:solidFill>
                  <a:srgbClr val="CC3300"/>
                </a:solidFill>
                <a:uFillTx/>
                <a:latin typeface="Arial"/>
                <a:ea typeface="Noto Sans CJK SC Regular"/>
                <a:hlinkClick r:id="rId3"/>
              </a:rPr>
              <a:t>http://www.opensourcebrain.org</a:t>
            </a:r>
            <a:r>
              <a:rPr lang="en-GB" sz="2400" b="1" u="sng" strike="noStrike" spc="-1" dirty="0">
                <a:solidFill>
                  <a:srgbClr val="CC3300"/>
                </a:solidFill>
                <a:uFillTx/>
                <a:latin typeface="Arial"/>
                <a:ea typeface="Noto Sans CJK SC Regular"/>
              </a:rPr>
              <a:t>!</a:t>
            </a:r>
            <a:r>
              <a:rPr lang="en-GB" sz="2400" b="1" strike="noStrike" spc="-1" dirty="0">
                <a:solidFill>
                  <a:srgbClr val="CC3300"/>
                </a:solidFill>
                <a:latin typeface="Arial"/>
                <a:ea typeface="Noto Sans CJK SC Regular"/>
              </a:rPr>
              <a:t> </a:t>
            </a:r>
            <a:endParaRPr lang="en-GB" sz="2400" b="1" strike="noStrike" spc="-1" dirty="0">
              <a:solidFill>
                <a:srgbClr val="CC3300"/>
              </a:solid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4"/>
          <a:stretch/>
        </p:blipFill>
        <p:spPr>
          <a:xfrm>
            <a:off x="144000" y="1056600"/>
            <a:ext cx="4464000" cy="2399400"/>
          </a:xfrm>
          <a:prstGeom prst="rect">
            <a:avLst/>
          </a:prstGeom>
          <a:ln>
            <a:solidFill>
              <a:srgbClr val="999999"/>
            </a:solidFill>
          </a:ln>
        </p:spPr>
      </p:pic>
      <p:pic>
        <p:nvPicPr>
          <p:cNvPr id="100" name="Picture 99"/>
          <p:cNvPicPr/>
          <p:nvPr/>
        </p:nvPicPr>
        <p:blipFill>
          <a:blip r:embed="rId5"/>
          <a:stretch/>
        </p:blipFill>
        <p:spPr>
          <a:xfrm>
            <a:off x="5256000" y="4212000"/>
            <a:ext cx="4608000" cy="2386080"/>
          </a:xfrm>
          <a:prstGeom prst="rect">
            <a:avLst/>
          </a:prstGeom>
          <a:ln>
            <a:solidFill>
              <a:srgbClr val="B2B2B2"/>
            </a:solidFill>
          </a:ln>
        </p:spPr>
      </p:pic>
      <p:pic>
        <p:nvPicPr>
          <p:cNvPr id="101" name="Picture 100"/>
          <p:cNvPicPr/>
          <p:nvPr/>
        </p:nvPicPr>
        <p:blipFill>
          <a:blip r:embed="rId6"/>
          <a:stretch/>
        </p:blipFill>
        <p:spPr>
          <a:xfrm>
            <a:off x="4752000" y="763920"/>
            <a:ext cx="5112000" cy="3045960"/>
          </a:xfrm>
          <a:prstGeom prst="rect">
            <a:avLst/>
          </a:prstGeom>
          <a:ln>
            <a:solidFill>
              <a:srgbClr val="B2B2B2"/>
            </a:solidFill>
          </a:ln>
        </p:spPr>
      </p:pic>
      <p:pic>
        <p:nvPicPr>
          <p:cNvPr id="102" name="Picture 101"/>
          <p:cNvPicPr/>
          <p:nvPr/>
        </p:nvPicPr>
        <p:blipFill>
          <a:blip r:embed="rId7"/>
          <a:stretch/>
        </p:blipFill>
        <p:spPr>
          <a:xfrm>
            <a:off x="144000" y="4104000"/>
            <a:ext cx="4752000" cy="2628000"/>
          </a:xfrm>
          <a:prstGeom prst="rect">
            <a:avLst/>
          </a:prstGeom>
          <a:ln>
            <a:solidFill>
              <a:srgbClr val="B2B2B2"/>
            </a:solidFill>
          </a:ln>
        </p:spPr>
      </p:pic>
      <p:pic>
        <p:nvPicPr>
          <p:cNvPr id="103" name="Picture 102"/>
          <p:cNvPicPr/>
          <p:nvPr/>
        </p:nvPicPr>
        <p:blipFill>
          <a:blip r:embed="rId8"/>
          <a:stretch/>
        </p:blipFill>
        <p:spPr>
          <a:xfrm>
            <a:off x="6372000" y="6909840"/>
            <a:ext cx="3501720" cy="49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109</Words>
  <Application>Microsoft Macintosh PowerPoint</Application>
  <PresentationFormat>Custom</PresentationFormat>
  <Paragraphs>51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DejaVu Sans</vt:lpstr>
      <vt:lpstr>Noto Sans CJK SC Regular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&lt;Your resource title&gt;</dc:title>
  <dc:subject/>
  <dc:creator/>
  <dc:description/>
  <cp:lastModifiedBy>Microsoft Office User</cp:lastModifiedBy>
  <cp:revision>31</cp:revision>
  <cp:lastPrinted>2018-09-28T11:14:57Z</cp:lastPrinted>
  <dcterms:created xsi:type="dcterms:W3CDTF">2017-05-31T14:58:21Z</dcterms:created>
  <dcterms:modified xsi:type="dcterms:W3CDTF">2018-09-28T11:15:06Z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15.0033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